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30"/>
  </p:notesMasterIdLst>
  <p:handoutMasterIdLst>
    <p:handoutMasterId r:id="rId31"/>
  </p:handoutMasterIdLst>
  <p:sldIdLst>
    <p:sldId id="475" r:id="rId3"/>
    <p:sldId id="476" r:id="rId4"/>
    <p:sldId id="459" r:id="rId5"/>
    <p:sldId id="480" r:id="rId6"/>
    <p:sldId id="398" r:id="rId7"/>
    <p:sldId id="447" r:id="rId8"/>
    <p:sldId id="469" r:id="rId9"/>
    <p:sldId id="479" r:id="rId10"/>
    <p:sldId id="481" r:id="rId11"/>
    <p:sldId id="482" r:id="rId12"/>
    <p:sldId id="460" r:id="rId13"/>
    <p:sldId id="461" r:id="rId14"/>
    <p:sldId id="462" r:id="rId15"/>
    <p:sldId id="463" r:id="rId16"/>
    <p:sldId id="464" r:id="rId17"/>
    <p:sldId id="483" r:id="rId18"/>
    <p:sldId id="477" r:id="rId19"/>
    <p:sldId id="478" r:id="rId20"/>
    <p:sldId id="484" r:id="rId21"/>
    <p:sldId id="485" r:id="rId22"/>
    <p:sldId id="417" r:id="rId23"/>
    <p:sldId id="473" r:id="rId24"/>
    <p:sldId id="418" r:id="rId25"/>
    <p:sldId id="456" r:id="rId26"/>
    <p:sldId id="468" r:id="rId27"/>
    <p:sldId id="352" r:id="rId28"/>
    <p:sldId id="467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6C781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 autoAdjust="0"/>
    <p:restoredTop sz="94595" autoAdjust="0"/>
  </p:normalViewPr>
  <p:slideViewPr>
    <p:cSldViewPr>
      <p:cViewPr varScale="1">
        <p:scale>
          <a:sx n="82" d="100"/>
          <a:sy n="82" d="100"/>
        </p:scale>
        <p:origin x="33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0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4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7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0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4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7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9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697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9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7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4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5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4460724" y="3492314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65" y="3264292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7723" y="3975421"/>
            <a:ext cx="2253081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72816B-43AC-464B-A6DC-8554A0BD2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46" y="3615660"/>
            <a:ext cx="2881120" cy="27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/>
              <a:t>Домашни</a:t>
            </a:r>
            <a:r>
              <a:rPr lang="bg-BG"/>
              <a:t>, изпити </a:t>
            </a:r>
            <a:r>
              <a:rPr lang="bg-BG" dirty="0"/>
              <a:t>и оценяване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131F0-DDF2-46B4-9C12-DECAB87B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2085876"/>
            <a:ext cx="23622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260194"/>
            <a:ext cx="3605750" cy="36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6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7103" y="2514600"/>
            <a:ext cx="2838617" cy="28386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 Май </a:t>
            </a:r>
            <a:r>
              <a:rPr lang="bg-BG" dirty="0"/>
              <a:t>–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>
                <a:solidFill>
                  <a:srgbClr val="F3CD60"/>
                </a:solidFill>
              </a:rPr>
              <a:t>9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 10 Юни</a:t>
            </a:r>
          </a:p>
          <a:p>
            <a:pPr>
              <a:lnSpc>
                <a:spcPct val="100000"/>
              </a:lnSpc>
            </a:pPr>
            <a:r>
              <a:rPr lang="bg-BG" sz="2400" dirty="0"/>
              <a:t>Срок ранно плащане –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bg-BG" sz="2400" dirty="0"/>
              <a:t>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Април </a:t>
            </a:r>
            <a:r>
              <a:rPr lang="bg-BG" sz="1600" dirty="0"/>
              <a:t>(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50лв</a:t>
            </a:r>
            <a:r>
              <a:rPr lang="bg-BG" sz="1600" dirty="0"/>
              <a:t>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65" y="31242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2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Присъствено обучение</a:t>
            </a:r>
            <a:endParaRPr lang="en-US" sz="3600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90%</a:t>
            </a:r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</a:p>
          <a:p>
            <a:pPr lvl="1"/>
            <a:r>
              <a:rPr lang="bg-BG" dirty="0"/>
              <a:t>Работа с ментор – бонус до 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bg-BG" dirty="0"/>
              <a:t>%</a:t>
            </a:r>
            <a:endParaRPr lang="en-US" dirty="0"/>
          </a:p>
          <a:p>
            <a:r>
              <a:rPr lang="bg-BG" dirty="0"/>
              <a:t>Онлайн обучение</a:t>
            </a:r>
            <a:endParaRPr lang="en-US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/>
              <a:t>9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bg-BG" dirty="0"/>
              <a:t>Активност 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6082117" y="3957441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2CD6C-B437-4B7D-B84D-714A5490A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51" y="3657600"/>
            <a:ext cx="2898654" cy="256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51" y="1220857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6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300" dirty="0"/>
              <a:t>Бонус от ментори се получава при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участие</a:t>
            </a:r>
            <a:r>
              <a:rPr lang="bg-BG" sz="3300" dirty="0"/>
              <a:t> в занятията с менторите </a:t>
            </a:r>
          </a:p>
          <a:p>
            <a:r>
              <a:rPr lang="bg-BG" sz="3300" dirty="0"/>
              <a:t>Менторски срещи</a:t>
            </a:r>
          </a:p>
          <a:p>
            <a:pPr lvl="1"/>
            <a:r>
              <a:rPr lang="bg-BG" sz="3300" dirty="0"/>
              <a:t>Допълнителни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групови</a:t>
            </a:r>
            <a:r>
              <a:rPr lang="bg-BG" sz="3300" dirty="0"/>
              <a:t> </a:t>
            </a:r>
            <a:br>
              <a:rPr lang="bg-BG" sz="3300" dirty="0"/>
            </a:br>
            <a:r>
              <a:rPr lang="bg-BG" sz="3300" dirty="0"/>
              <a:t>занятия с менторите</a:t>
            </a:r>
          </a:p>
          <a:p>
            <a:pPr lvl="1"/>
            <a:r>
              <a:rPr lang="bg-BG" sz="3300" dirty="0"/>
              <a:t>Провеждат се във време </a:t>
            </a:r>
            <a:br>
              <a:rPr lang="bg-BG" sz="3300" dirty="0"/>
            </a:b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уговорено с ментора и групата</a:t>
            </a:r>
          </a:p>
          <a:p>
            <a:pPr lvl="1"/>
            <a:r>
              <a:rPr lang="bg-BG" sz="3300" dirty="0"/>
              <a:t>Възможност за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присъствени</a:t>
            </a:r>
            <a:r>
              <a:rPr lang="bg-BG" sz="3300" dirty="0"/>
              <a:t> 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онлайн</a:t>
            </a:r>
            <a:r>
              <a:rPr lang="bg-BG" sz="3300" dirty="0"/>
              <a:t> срещи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Ментори и менторски срещи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E4B3E1-B1B1-4F6D-AD45-E3A6C165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2133600"/>
            <a:ext cx="4133629" cy="30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48" y="13716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1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4685617"/>
            <a:ext cx="7086600" cy="820600"/>
          </a:xfrm>
        </p:spPr>
        <p:txBody>
          <a:bodyPr/>
          <a:lstStyle/>
          <a:p>
            <a:r>
              <a:rPr lang="bg-BG" dirty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bg-BG" dirty="0"/>
              <a:t>Какво ни трябва за курса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447800"/>
            <a:ext cx="4143208" cy="3267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55B86-97B8-4BBC-B8C7-3F92D797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1561759"/>
            <a:ext cx="2781300" cy="278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EC507-7280-4F71-BA6C-BF13062C31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884922"/>
            <a:ext cx="2057400" cy="16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8A38D5-2707-457D-9EB8-F9BF09501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6012" y="1295400"/>
            <a:ext cx="3972674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DC850-9801-4501-8442-E61B9CAB3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4016964"/>
            <a:ext cx="1848030" cy="1986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F6F84F-9A62-476A-9D98-6C342F7A5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433443"/>
            <a:ext cx="3429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/>
            <a:r>
              <a:rPr lang="bg-BG" dirty="0"/>
              <a:t>Обсъждайте задачите с колеги</a:t>
            </a:r>
            <a:endParaRPr lang="en-US" dirty="0"/>
          </a:p>
          <a:p>
            <a:pPr lvl="1"/>
            <a:r>
              <a:rPr lang="bg-BG" dirty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818" y="3000587"/>
            <a:ext cx="2480594" cy="24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27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834" y="1371600"/>
            <a:ext cx="9296400" cy="3288968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15" y="76200"/>
            <a:ext cx="10325197" cy="1110780"/>
          </a:xfrm>
        </p:spPr>
        <p:txBody>
          <a:bodyPr>
            <a:normAutofit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 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895600"/>
            <a:ext cx="1964822" cy="2707432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5784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7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(директно в браузър)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6574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940730" y="2936788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Курсът 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основни концепции</a:t>
            </a:r>
            <a:r>
              <a:rPr lang="bg-BG" dirty="0"/>
              <a:t> 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един нов,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вълнуващ</a:t>
            </a:r>
            <a:r>
              <a:rPr lang="bg-BG" dirty="0"/>
              <a:t> свят</a:t>
            </a:r>
            <a:br>
              <a:rPr lang="bg-BG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03" y="4106679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Първи стъпки в </a:t>
            </a:r>
            <a:r>
              <a:rPr lang="bg-BG" dirty="0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Проверки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По-сложни проверки (вложени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Повторения (цикли)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на конзолата с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– </a:t>
            </a:r>
            <a:r>
              <a:rPr lang="bg-BG" dirty="0"/>
              <a:t>решаване на </a:t>
            </a:r>
            <a:r>
              <a:rPr lang="ru-RU" dirty="0"/>
              <a:t>задачи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приемен изпит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84" y="1065352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Стоян Шопов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Топ студент в СофтУни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Професионален опит със </a:t>
            </a:r>
            <a:r>
              <a:rPr lang="en-US" sz="3200" dirty="0"/>
              <a:t>C#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Интереси и хобита свързани с бизнеса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14:cNvPr>
              <p14:cNvContentPartPr/>
              <p14:nvPr/>
            </p14:nvContentPartPr>
            <p14:xfrm>
              <a:off x="7607553" y="4091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8553" y="408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14:cNvPr>
              <p14:cNvContentPartPr/>
              <p14:nvPr/>
            </p14:nvContentPartPr>
            <p14:xfrm>
              <a:off x="6862713" y="33935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3713" y="3384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14:cNvPr>
              <p14:cNvContentPartPr/>
              <p14:nvPr/>
            </p14:nvContentPartPr>
            <p14:xfrm>
              <a:off x="6645993" y="314870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6993" y="31397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E097775-B77E-4B9E-BD5D-A3AADB027A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9012" y="2031372"/>
            <a:ext cx="2825447" cy="2795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673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Мартин Паунов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Основни интереси предимно към:</a:t>
            </a:r>
          </a:p>
          <a:p>
            <a:pPr lvl="2">
              <a:lnSpc>
                <a:spcPct val="100000"/>
              </a:lnSpc>
            </a:pPr>
            <a:r>
              <a:rPr lang="bg-BG" sz="2800" dirty="0"/>
              <a:t>C</a:t>
            </a:r>
            <a:r>
              <a:rPr lang="en-US" sz="2800" dirty="0"/>
              <a:t>#</a:t>
            </a:r>
            <a:r>
              <a:rPr lang="bg-BG" sz="2800" dirty="0"/>
              <a:t> </a:t>
            </a:r>
          </a:p>
          <a:p>
            <a:pPr lvl="2">
              <a:lnSpc>
                <a:spcPct val="100000"/>
              </a:lnSpc>
            </a:pPr>
            <a:r>
              <a:rPr lang="bg-BG" sz="2800" dirty="0"/>
              <a:t>С++</a:t>
            </a:r>
          </a:p>
          <a:p>
            <a:pPr lvl="2">
              <a:lnSpc>
                <a:spcPct val="100000"/>
              </a:lnSpc>
            </a:pPr>
            <a:r>
              <a:rPr lang="ru-RU" sz="2800" dirty="0" err="1"/>
              <a:t>Оптимизиране</a:t>
            </a:r>
            <a:r>
              <a:rPr lang="ru-RU" sz="2800" dirty="0"/>
              <a:t> </a:t>
            </a:r>
            <a:r>
              <a:rPr lang="ru-RU" sz="2800" dirty="0" err="1"/>
              <a:t>бързодействието</a:t>
            </a:r>
            <a:r>
              <a:rPr lang="ru-RU" sz="2800" dirty="0"/>
              <a:t> на </a:t>
            </a:r>
            <a:r>
              <a:rPr lang="ru-RU" sz="2800" dirty="0" err="1"/>
              <a:t>софтуера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През свободното си време изучава любителски астрономия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14:cNvPr>
              <p14:cNvContentPartPr/>
              <p14:nvPr/>
            </p14:nvContentPartPr>
            <p14:xfrm>
              <a:off x="7607553" y="4091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8553" y="408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14:cNvPr>
              <p14:cNvContentPartPr/>
              <p14:nvPr/>
            </p14:nvContentPartPr>
            <p14:xfrm>
              <a:off x="6862713" y="33935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3713" y="3384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14:cNvPr>
              <p14:cNvContentPartPr/>
              <p14:nvPr/>
            </p14:nvContentPartPr>
            <p14:xfrm>
              <a:off x="6645993" y="314870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6993" y="31397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6719" b="17809"/>
          <a:stretch/>
        </p:blipFill>
        <p:spPr>
          <a:xfrm>
            <a:off x="8616043" y="1909045"/>
            <a:ext cx="2950369" cy="2968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6079570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912</Words>
  <Application>Microsoft Office PowerPoint</Application>
  <PresentationFormat>Custom</PresentationFormat>
  <Paragraphs>189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1_SoftUni 16x9</vt:lpstr>
      <vt:lpstr>Основи на програмирането</vt:lpstr>
      <vt:lpstr>Съдържание</vt:lpstr>
      <vt:lpstr>Основи на програмирането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Система за оценяване в курса</vt:lpstr>
      <vt:lpstr>Ментори и менторски срещи</vt:lpstr>
      <vt:lpstr>Представяне на менторите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 </vt:lpstr>
      <vt:lpstr>Книга "Въведение в програмирането със C#"</vt:lpstr>
      <vt:lpstr>Препоръчителен софтуер</vt:lpstr>
      <vt:lpstr>Основи на програмирането – откриване</vt:lpstr>
      <vt:lpstr>Лиценз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2018-04-13T20:05:22Z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